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8" r:id="rId4"/>
    <p:sldMasterId id="2147483720" r:id="rId5"/>
  </p:sldMasterIdLst>
  <p:notesMasterIdLst>
    <p:notesMasterId r:id="rId29"/>
  </p:notesMasterIdLst>
  <p:sldIdLst>
    <p:sldId id="300" r:id="rId6"/>
    <p:sldId id="356" r:id="rId7"/>
    <p:sldId id="301" r:id="rId8"/>
    <p:sldId id="302" r:id="rId9"/>
    <p:sldId id="303" r:id="rId10"/>
    <p:sldId id="343" r:id="rId11"/>
    <p:sldId id="345" r:id="rId12"/>
    <p:sldId id="349" r:id="rId13"/>
    <p:sldId id="321" r:id="rId14"/>
    <p:sldId id="322" r:id="rId15"/>
    <p:sldId id="323" r:id="rId16"/>
    <p:sldId id="324" r:id="rId17"/>
    <p:sldId id="325" r:id="rId18"/>
    <p:sldId id="326" r:id="rId19"/>
    <p:sldId id="327" r:id="rId20"/>
    <p:sldId id="328" r:id="rId21"/>
    <p:sldId id="329" r:id="rId22"/>
    <p:sldId id="333" r:id="rId23"/>
    <p:sldId id="334" r:id="rId24"/>
    <p:sldId id="335" r:id="rId25"/>
    <p:sldId id="336" r:id="rId26"/>
    <p:sldId id="337" r:id="rId27"/>
    <p:sldId id="339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134" autoAdjust="0"/>
    <p:restoredTop sz="94660"/>
  </p:normalViewPr>
  <p:slideViewPr>
    <p:cSldViewPr snapToGrid="0">
      <p:cViewPr varScale="1">
        <p:scale>
          <a:sx n="81" d="100"/>
          <a:sy n="81" d="100"/>
        </p:scale>
        <p:origin x="90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268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9C3876-D162-456D-AA48-B08EC72130AA}" type="datetimeFigureOut">
              <a:rPr lang="en-US" smtClean="0"/>
              <a:t>4/25/2013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A77961-CFDC-4ED2-A67E-2700786A7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715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1BE5E43-7BF3-46B6-85BD-BF3E389C7857}" type="slidenum">
              <a:rPr 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761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25783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62416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57755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A77961-CFDC-4ED2-A67E-2700786A7A8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6155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Given</a:t>
            </a:r>
            <a:r>
              <a:rPr lang="en-US" baseline="0" dirty="0" smtClean="0"/>
              <a:t> that there are an estimated 8.7 million eukaryotic species on earth, this places a premium on identifying specific regions and taxonomic groups most at risk from climate change.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C81DCF-379E-410A-B1D6-BA2326C7049C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1945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C81DCF-379E-410A-B1D6-BA2326C7049C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6477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their joint impacts produce qualitatively different results from their individual impacts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90D97-FAB8-4323-AC0E-35B97BA04B89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014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0F34579-A688-4FB2-887C-AE8C66E64370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4/25/2013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FB3B07-DE72-47F5-8ED0-A1020147E26B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4007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AE4B2C-42DA-4FE3-904F-9B4A6EA0CED7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4/25/2013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052022-24C9-4ED1-8844-60BEC804178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341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80124B-33ED-4562-A822-B2A7307BC691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4/25/2013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853A58-7009-4DFB-AD33-D884CCA611BE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569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6635-AF19-4530-996D-AD0FD9ABC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69CA8-0B85-40C9-9878-425F2A747F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9717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6635-AF19-4530-996D-AD0FD9ABC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69CA8-0B85-40C9-9878-425F2A747F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6235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6635-AF19-4530-996D-AD0FD9ABC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69CA8-0B85-40C9-9878-425F2A747F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7339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6635-AF19-4530-996D-AD0FD9ABC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69CA8-0B85-40C9-9878-425F2A747F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0409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6635-AF19-4530-996D-AD0FD9ABC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69CA8-0B85-40C9-9878-425F2A747F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4663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6635-AF19-4530-996D-AD0FD9ABC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69CA8-0B85-40C9-9878-425F2A747F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8095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6635-AF19-4530-996D-AD0FD9ABC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69CA8-0B85-40C9-9878-425F2A747F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4741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6635-AF19-4530-996D-AD0FD9ABC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69CA8-0B85-40C9-9878-425F2A747F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144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8D5D04-7174-492B-82C8-7E1275EA50E0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4/25/2013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73EACB-21B9-4E46-867D-69FB0BFC343F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3605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6635-AF19-4530-996D-AD0FD9ABC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69CA8-0B85-40C9-9878-425F2A747F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5219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6635-AF19-4530-996D-AD0FD9ABC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69CA8-0B85-40C9-9878-425F2A747F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8698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6635-AF19-4530-996D-AD0FD9ABC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69CA8-0B85-40C9-9878-425F2A747F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829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6635-AF19-4530-996D-AD0FD9ABC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69CA8-0B85-40C9-9878-425F2A747F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9673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6635-AF19-4530-996D-AD0FD9ABC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69CA8-0B85-40C9-9878-425F2A747F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7231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6635-AF19-4530-996D-AD0FD9ABC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69CA8-0B85-40C9-9878-425F2A747F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3493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6635-AF19-4530-996D-AD0FD9ABC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69CA8-0B85-40C9-9878-425F2A747F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9082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6635-AF19-4530-996D-AD0FD9ABC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69CA8-0B85-40C9-9878-425F2A747F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0780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6635-AF19-4530-996D-AD0FD9ABC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69CA8-0B85-40C9-9878-425F2A747F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0369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6635-AF19-4530-996D-AD0FD9ABC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69CA8-0B85-40C9-9878-425F2A747F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98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CB8F60-D63A-431F-B247-7A0DD01C023D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4/25/2013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368CDC-133A-4E34-9266-977BA9725A65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4291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6635-AF19-4530-996D-AD0FD9ABC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69CA8-0B85-40C9-9878-425F2A747F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7438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6635-AF19-4530-996D-AD0FD9ABC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69CA8-0B85-40C9-9878-425F2A747F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2463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6635-AF19-4530-996D-AD0FD9ABC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69CA8-0B85-40C9-9878-425F2A747F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0914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6635-AF19-4530-996D-AD0FD9ABC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69CA8-0B85-40C9-9878-425F2A747F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5384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6635-AF19-4530-996D-AD0FD9ABC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69CA8-0B85-40C9-9878-425F2A747F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4353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6635-AF19-4530-996D-AD0FD9ABC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69CA8-0B85-40C9-9878-425F2A747F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1936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6635-AF19-4530-996D-AD0FD9ABC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69CA8-0B85-40C9-9878-425F2A747F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367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6635-AF19-4530-996D-AD0FD9ABC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69CA8-0B85-40C9-9878-425F2A747F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2748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6635-AF19-4530-996D-AD0FD9ABC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69CA8-0B85-40C9-9878-425F2A747F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6186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6635-AF19-4530-996D-AD0FD9ABC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69CA8-0B85-40C9-9878-425F2A747F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228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B4FFEB-30A5-4CCF-B670-53B8600063F2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4/25/2013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E0D4FE-C99B-4631-8D79-10542B9CE3B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9752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6635-AF19-4530-996D-AD0FD9ABC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69CA8-0B85-40C9-9878-425F2A747F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7584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6635-AF19-4530-996D-AD0FD9ABC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69CA8-0B85-40C9-9878-425F2A747F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5524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6635-AF19-4530-996D-AD0FD9ABC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69CA8-0B85-40C9-9878-425F2A747F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2562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6635-AF19-4530-996D-AD0FD9ABC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69CA8-0B85-40C9-9878-425F2A747F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9051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6635-AF19-4530-996D-AD0FD9ABC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69CA8-0B85-40C9-9878-425F2A747F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9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AD6A81-ED2A-4C06-B570-8A2C454CB3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6D0F81-75B3-4EFE-9D5F-184068845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6269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3E8066-EDD4-47BC-9FF9-A92A605AF1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9FD57C-56A3-480E-A346-CB83913DE4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5703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38CA2-909C-47C6-9BDF-5E0F0B072D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5CEED9-2BB2-4281-B68D-82DA1D42FD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8739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63F1047-8EBA-41A3-AEE5-1C13A0EA50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5A348A-7814-4FA3-A3E6-261615D2EE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4981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7C4D27-0DEF-46F8-AB8C-6A1E6EFE53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A07CC1-5822-4EF3-B08D-78025792C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920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859759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D5104A6-D588-41E7-B648-E7E2F81CDB08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4/25/2013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22C8DC-63AB-4348-A181-6F7A511207D9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999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9010A7-7714-4221-B6DF-0582EF316E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0762CB-07EF-4123-B523-CDDCDB5D21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2436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CF35C1-7C4D-4C13-9CC1-6B3B25B660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46FB65-8508-475E-878D-B5D7495892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2757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B5ACC2-DCB8-4505-93DB-7744FE7DD8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8B066A-B0ED-4FEB-8AD7-89DA694B16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4363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8B557D-7624-42CD-9A39-CAEB5A9308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B1D2C2-C009-46D3-A01E-0345DBB4D7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4773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4723A1-FCD0-49A1-822A-8925C83F0A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5AF52F-E85B-42B4-8841-57A8ED62FE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6116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67E061-9AF6-41E5-8CFF-F2F6809030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6B8A08-B496-4267-B6C5-9DCCC2EB7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021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E381F3-09BE-483B-AEB2-642AE707FCEA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4/25/2013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B44497-FFE6-4ED7-824D-579C69E67CFE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660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BD2826-80CC-4069-9C5C-6AE3B1719DC7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4/25/2013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CCA51B-20F1-49C6-821E-8BED8659549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761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BCED0B-AFD3-4B37-BDB8-C8BB2607698E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4/25/2013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BC7F53-D464-4D65-A142-137EC45740AF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096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8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7055EA-EEEB-4158-BE4F-DC26ED69BC5B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4/25/2013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2"/>
            <a:ext cx="609600" cy="365125"/>
          </a:xfrm>
        </p:spPr>
        <p:txBody>
          <a:bodyPr/>
          <a:lstStyle/>
          <a:p>
            <a:pPr>
              <a:defRPr/>
            </a:pPr>
            <a:fld id="{B4A92AB6-D18D-4FA6-8090-B76032A83625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7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580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F286A2-1128-4206-A873-FC768C2F1D56}" type="datetimeFigureOut">
              <a:rPr lang="en-US" smtClean="0">
                <a:solidFill>
                  <a:srgbClr val="04617B">
                    <a:shade val="90000"/>
                  </a:srgb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4/25/2013</a:t>
            </a:fld>
            <a:endParaRPr lang="en-US" dirty="0">
              <a:solidFill>
                <a:srgbClr val="04617B">
                  <a:shade val="90000"/>
                </a:srgbClr>
              </a:solidFill>
              <a:latin typeface="Arial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2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  <a:latin typeface="Arial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2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9F4EE2-5F6A-4372-9656-7CA4C69F79ED}" type="slidenum">
              <a:rPr lang="en-US" smtClean="0">
                <a:solidFill>
                  <a:srgbClr val="04617B">
                    <a:shade val="90000"/>
                  </a:srgb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  <a:latin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prstClr val="black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137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96635-AF19-4530-996D-AD0FD9ABC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69CA8-0B85-40C9-9878-425F2A747F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929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96635-AF19-4530-996D-AD0FD9ABC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69CA8-0B85-40C9-9878-425F2A747F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865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96635-AF19-4530-996D-AD0FD9ABC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69CA8-0B85-40C9-9878-425F2A747F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816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AE8B91-BAF6-4274-AF16-24AB91D2E91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4/25/2013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F04C06-44A3-4F0B-9437-910A33E24A5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291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26" Type="http://schemas.openxmlformats.org/officeDocument/2006/relationships/image" Target="../media/image50.png"/><Relationship Id="rId3" Type="http://schemas.openxmlformats.org/officeDocument/2006/relationships/image" Target="../media/image27.jpeg"/><Relationship Id="rId21" Type="http://schemas.openxmlformats.org/officeDocument/2006/relationships/image" Target="../media/image45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5" Type="http://schemas.openxmlformats.org/officeDocument/2006/relationships/image" Target="../media/image49.png"/><Relationship Id="rId2" Type="http://schemas.openxmlformats.org/officeDocument/2006/relationships/image" Target="../media/image26.jpeg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29" Type="http://schemas.openxmlformats.org/officeDocument/2006/relationships/image" Target="../media/image53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24" Type="http://schemas.openxmlformats.org/officeDocument/2006/relationships/image" Target="../media/image48.gif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23" Type="http://schemas.openxmlformats.org/officeDocument/2006/relationships/image" Target="../media/image47.jpeg"/><Relationship Id="rId28" Type="http://schemas.openxmlformats.org/officeDocument/2006/relationships/image" Target="../media/image52.pn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jpeg"/><Relationship Id="rId22" Type="http://schemas.openxmlformats.org/officeDocument/2006/relationships/image" Target="../media/image46.tiff"/><Relationship Id="rId27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2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7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69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11877" y="373380"/>
            <a:ext cx="11346287" cy="762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Understanding Ant and Butterfly Diversity </a:t>
            </a:r>
            <a:br>
              <a:rPr 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 a Changing World</a:t>
            </a: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233246" y="2340641"/>
            <a:ext cx="4811194" cy="2103437"/>
          </a:xfrm>
        </p:spPr>
        <p:txBody>
          <a:bodyPr>
            <a:no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</a:rPr>
              <a:t>Global </a:t>
            </a:r>
            <a:r>
              <a:rPr lang="en-US" sz="1800" b="1" dirty="0" smtClean="0">
                <a:solidFill>
                  <a:schemeClr val="accent4">
                    <a:lumMod val="50000"/>
                  </a:schemeClr>
                </a:solidFill>
              </a:rPr>
              <a:t>&amp; continental 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</a:rPr>
              <a:t>diversity patterns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</a:rPr>
              <a:t>Climate change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</a:rPr>
              <a:t>Individual species modeling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</a:rPr>
              <a:t>Missing ant diversity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800" b="1" dirty="0" smtClean="0">
                <a:solidFill>
                  <a:schemeClr val="accent4">
                    <a:lumMod val="50000"/>
                  </a:schemeClr>
                </a:solidFill>
              </a:rPr>
              <a:t>Urbanization 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</a:rPr>
              <a:t>and butterfly </a:t>
            </a:r>
            <a:r>
              <a:rPr lang="en-US" sz="1800" b="1" dirty="0" smtClean="0">
                <a:solidFill>
                  <a:schemeClr val="accent4">
                    <a:lumMod val="50000"/>
                  </a:schemeClr>
                </a:solidFill>
              </a:rPr>
              <a:t>phenology</a:t>
            </a:r>
            <a:endParaRPr lang="en-US" sz="1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4339" name="Picture 94" descr="http://www4.ncsu.edu/~bsguenar/Strumigenys%20louisiannae/Strumygenys-louisianaelab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4625276"/>
            <a:ext cx="762000" cy="120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Rectangle 10"/>
          <p:cNvSpPr>
            <a:spLocks noChangeArrowheads="1"/>
          </p:cNvSpPr>
          <p:nvPr/>
        </p:nvSpPr>
        <p:spPr bwMode="auto">
          <a:xfrm>
            <a:off x="685800" y="1287782"/>
            <a:ext cx="7848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</a:rPr>
              <a:t>Clinton Jenkins, Andrea Lucky, Nathan Sanders, Michael Weiser, Matthew Fitzpatrick, Robert Dunn, Benoit Guénard, Sarah Diamond, Beth Gardner…</a:t>
            </a:r>
          </a:p>
        </p:txBody>
      </p:sp>
      <p:pic>
        <p:nvPicPr>
          <p:cNvPr id="1434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80288" y="5340668"/>
            <a:ext cx="1752600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http://www.ncsu.edu/brand/wp/wp-content/uploads/2009/07/white-on-red-web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46" y="6054047"/>
            <a:ext cx="1762125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agriculture.tennessee.edu/news/releases/images/2008/UT%20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171" y="5954033"/>
            <a:ext cx="2096643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771" y="5783582"/>
            <a:ext cx="2043231" cy="665753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202182"/>
            <a:ext cx="3944336" cy="29307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790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1" t="14253" r="3755" b="18724"/>
          <a:stretch/>
        </p:blipFill>
        <p:spPr>
          <a:xfrm>
            <a:off x="2023296" y="1066802"/>
            <a:ext cx="5683605" cy="2726713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228600" y="0"/>
            <a:ext cx="86868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Multiple sources of change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6" r="1458" b="14046"/>
          <a:stretch/>
        </p:blipFill>
        <p:spPr bwMode="auto">
          <a:xfrm>
            <a:off x="2103378" y="4038600"/>
            <a:ext cx="4917722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6341" y="914400"/>
            <a:ext cx="2957861" cy="40011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Climate warming ~ 3 ° 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2400" y="6305490"/>
            <a:ext cx="2786340" cy="40011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Urban warming ~ 3 ° C</a:t>
            </a:r>
          </a:p>
        </p:txBody>
      </p:sp>
      <p:sp>
        <p:nvSpPr>
          <p:cNvPr id="2" name="Rectangle 1"/>
          <p:cNvSpPr/>
          <p:nvPr/>
        </p:nvSpPr>
        <p:spPr>
          <a:xfrm>
            <a:off x="228602" y="3352800"/>
            <a:ext cx="8686799" cy="1261884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Phenology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– timing of life cycle events (leaf out, insect emergence, senescence)</a:t>
            </a:r>
          </a:p>
          <a:p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Key indicator of biological responses to climate change</a:t>
            </a:r>
          </a:p>
          <a:p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(Intergovernmental Panel on Climate Change; IPCC)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1585201"/>
            <a:ext cx="3352200" cy="3693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Shifts toward earlier phenology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600" y="5638800"/>
            <a:ext cx="3352200" cy="3693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Shifts toward earlier phenology</a:t>
            </a:r>
          </a:p>
        </p:txBody>
      </p:sp>
      <p:sp>
        <p:nvSpPr>
          <p:cNvPr id="3" name="Rectangle 2"/>
          <p:cNvSpPr/>
          <p:nvPr/>
        </p:nvSpPr>
        <p:spPr>
          <a:xfrm>
            <a:off x="7051728" y="1769869"/>
            <a:ext cx="796872" cy="1430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52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1" t="14253" r="3755" b="18724"/>
          <a:stretch/>
        </p:blipFill>
        <p:spPr>
          <a:xfrm>
            <a:off x="2023296" y="1066802"/>
            <a:ext cx="5683605" cy="27267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51728" y="1431313"/>
            <a:ext cx="6444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Δ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°C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28600" y="0"/>
            <a:ext cx="86868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Multiple sources of change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6" r="1458" b="14046"/>
          <a:stretch/>
        </p:blipFill>
        <p:spPr bwMode="auto">
          <a:xfrm>
            <a:off x="2103378" y="4038600"/>
            <a:ext cx="4917722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6341" y="914400"/>
            <a:ext cx="2957861" cy="40011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Climate warming ~ 3 ° 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2400" y="6305490"/>
            <a:ext cx="2786340" cy="40011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Urban warming ~ 3 ° 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1585201"/>
            <a:ext cx="3352200" cy="3693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Shifts toward earlier phenology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600" y="5638800"/>
            <a:ext cx="3352200" cy="3693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Shifts toward earlier phenology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990600" y="2209800"/>
            <a:ext cx="0" cy="3124200"/>
          </a:xfrm>
          <a:prstGeom prst="straightConnector1">
            <a:avLst/>
          </a:prstGeom>
          <a:ln w="130175">
            <a:headEnd type="stealth"/>
            <a:tailEnd type="stealt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295400" y="3124200"/>
            <a:ext cx="6815906" cy="156966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endParaRPr lang="en-US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Will the joint impacts of climate and urban warming continue to shift phenology earlier?</a:t>
            </a:r>
          </a:p>
          <a:p>
            <a:endParaRPr lang="en-US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07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0" r="8272"/>
          <a:stretch/>
        </p:blipFill>
        <p:spPr bwMode="auto">
          <a:xfrm>
            <a:off x="1836134" y="0"/>
            <a:ext cx="1650255" cy="192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388" y="-3572"/>
            <a:ext cx="1923812" cy="192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5" r="12103"/>
          <a:stretch/>
        </p:blipFill>
        <p:spPr bwMode="auto">
          <a:xfrm>
            <a:off x="1837901" y="1777622"/>
            <a:ext cx="1678672" cy="1803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5" r="9194"/>
          <a:stretch/>
        </p:blipFill>
        <p:spPr bwMode="auto">
          <a:xfrm>
            <a:off x="5181602" y="782"/>
            <a:ext cx="2018805" cy="1919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1" r="12040"/>
          <a:stretch/>
        </p:blipFill>
        <p:spPr bwMode="auto">
          <a:xfrm>
            <a:off x="1" y="0"/>
            <a:ext cx="1856096" cy="192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28800" y="11668"/>
            <a:ext cx="1786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Megisto</a:t>
            </a:r>
            <a:r>
              <a:rPr lang="en-US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cymela</a:t>
            </a:r>
            <a:endParaRPr lang="en-US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25194" y="0"/>
            <a:ext cx="1777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Cupido</a:t>
            </a:r>
            <a:r>
              <a:rPr lang="en-US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comyntas</a:t>
            </a:r>
            <a:endParaRPr lang="en-US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63696" y="11668"/>
            <a:ext cx="1541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Polites</a:t>
            </a:r>
            <a:r>
              <a:rPr lang="en-US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peckius</a:t>
            </a:r>
            <a:endParaRPr lang="en-US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2" y="0"/>
            <a:ext cx="1624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Speyeria</a:t>
            </a:r>
            <a:r>
              <a:rPr lang="en-US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cybele</a:t>
            </a:r>
            <a:endParaRPr lang="en-US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" r="8551"/>
          <a:stretch/>
        </p:blipFill>
        <p:spPr bwMode="auto">
          <a:xfrm>
            <a:off x="7149360" y="-3572"/>
            <a:ext cx="1994640" cy="192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227976" y="0"/>
            <a:ext cx="1763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Cercyonis</a:t>
            </a:r>
            <a:r>
              <a:rPr lang="en-US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pegala</a:t>
            </a:r>
            <a:endParaRPr lang="en-US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74117" y="1752600"/>
            <a:ext cx="145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Papilio</a:t>
            </a:r>
            <a:r>
              <a:rPr lang="en-US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troilus</a:t>
            </a:r>
            <a:endParaRPr lang="en-US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0" r="5835"/>
          <a:stretch/>
        </p:blipFill>
        <p:spPr bwMode="auto">
          <a:xfrm>
            <a:off x="3513867" y="1777623"/>
            <a:ext cx="1656360" cy="1803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657602" y="1752600"/>
            <a:ext cx="1285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Pieris</a:t>
            </a:r>
            <a:r>
              <a:rPr lang="en-US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rapae</a:t>
            </a:r>
            <a:endParaRPr lang="en-US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6" r="11490"/>
          <a:stretch/>
        </p:blipFill>
        <p:spPr bwMode="auto">
          <a:xfrm>
            <a:off x="5116596" y="1777621"/>
            <a:ext cx="2139464" cy="1803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249340" y="1752600"/>
            <a:ext cx="1761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Phyciodes</a:t>
            </a:r>
            <a:r>
              <a:rPr lang="en-US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tharos</a:t>
            </a:r>
            <a:endParaRPr lang="en-US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9" r="10546"/>
          <a:stretch/>
        </p:blipFill>
        <p:spPr bwMode="auto">
          <a:xfrm>
            <a:off x="1" y="1777621"/>
            <a:ext cx="1856097" cy="1803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0" y="1752600"/>
            <a:ext cx="1802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Colias</a:t>
            </a:r>
            <a:r>
              <a:rPr lang="en-US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eurytheme</a:t>
            </a:r>
            <a:endParaRPr lang="en-US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61" name="Picture 1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02"/>
          <a:stretch/>
        </p:blipFill>
        <p:spPr bwMode="auto">
          <a:xfrm>
            <a:off x="7176634" y="1777621"/>
            <a:ext cx="1966037" cy="1803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7315202" y="1752600"/>
            <a:ext cx="1700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Celastrina</a:t>
            </a:r>
            <a:r>
              <a:rPr lang="en-US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ladon</a:t>
            </a:r>
            <a:endParaRPr lang="en-US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62" name="Picture 14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5" r="12746" b="10104"/>
          <a:stretch/>
        </p:blipFill>
        <p:spPr bwMode="auto">
          <a:xfrm>
            <a:off x="7300136" y="3581402"/>
            <a:ext cx="1843864" cy="1623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7324488" y="3505200"/>
            <a:ext cx="1895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Thymelicus</a:t>
            </a:r>
            <a:r>
              <a:rPr lang="en-US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lineola</a:t>
            </a:r>
            <a:endParaRPr lang="en-US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63" name="Picture 15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9" t="5084" r="14722" b="15251"/>
          <a:stretch/>
        </p:blipFill>
        <p:spPr bwMode="auto">
          <a:xfrm>
            <a:off x="5478160" y="3581402"/>
            <a:ext cx="1837041" cy="1623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5478161" y="3505200"/>
            <a:ext cx="1837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Epargyreus</a:t>
            </a:r>
            <a:r>
              <a:rPr lang="en-US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clarus</a:t>
            </a:r>
            <a:endParaRPr lang="en-US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64" name="Picture 16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3" r="15857" b="16642"/>
          <a:stretch/>
        </p:blipFill>
        <p:spPr bwMode="auto">
          <a:xfrm>
            <a:off x="3829277" y="3581404"/>
            <a:ext cx="1657125" cy="1623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3857300" y="3505200"/>
            <a:ext cx="1629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Colias</a:t>
            </a:r>
            <a:r>
              <a:rPr lang="en-US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philodice</a:t>
            </a:r>
            <a:endParaRPr lang="en-US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65" name="Picture 17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9" t="9417" r="26575" b="26029"/>
          <a:stretch/>
        </p:blipFill>
        <p:spPr bwMode="auto">
          <a:xfrm>
            <a:off x="1828802" y="3581402"/>
            <a:ext cx="2025019" cy="1623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1752695" y="3505200"/>
            <a:ext cx="2209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Ancyloxypha</a:t>
            </a:r>
            <a:r>
              <a:rPr lang="en-US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numitor</a:t>
            </a:r>
            <a:endParaRPr lang="en-US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66" name="Picture 18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3" r="6964"/>
          <a:stretch/>
        </p:blipFill>
        <p:spPr bwMode="auto">
          <a:xfrm>
            <a:off x="7352807" y="5181601"/>
            <a:ext cx="179119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7487880" y="5105400"/>
            <a:ext cx="1579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Papilio</a:t>
            </a:r>
            <a:r>
              <a:rPr lang="en-US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glaucus</a:t>
            </a:r>
            <a:endParaRPr lang="en-US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67" name="Picture 19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8" r="11575"/>
          <a:stretch/>
        </p:blipFill>
        <p:spPr bwMode="auto">
          <a:xfrm>
            <a:off x="5630340" y="5181600"/>
            <a:ext cx="176106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5638802" y="5105400"/>
            <a:ext cx="1795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Vanessa </a:t>
            </a:r>
            <a:r>
              <a:rPr lang="en-US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atalanta</a:t>
            </a:r>
            <a:endParaRPr lang="en-US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68" name="Picture 20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" r="10793"/>
          <a:stretch/>
        </p:blipFill>
        <p:spPr bwMode="auto">
          <a:xfrm>
            <a:off x="3740887" y="5181600"/>
            <a:ext cx="189791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3733802" y="5105400"/>
            <a:ext cx="2036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Limenitis</a:t>
            </a:r>
            <a:r>
              <a:rPr lang="en-US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archippus</a:t>
            </a:r>
            <a:endParaRPr lang="en-US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69" name="Picture 21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" r="12628"/>
          <a:stretch/>
        </p:blipFill>
        <p:spPr bwMode="auto">
          <a:xfrm>
            <a:off x="1828800" y="5181601"/>
            <a:ext cx="1914896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0" name="Picture 22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5181602"/>
            <a:ext cx="1885951" cy="1676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2" y="5117068"/>
            <a:ext cx="1826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Erynnis</a:t>
            </a:r>
            <a:r>
              <a:rPr lang="en-US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baptisiae</a:t>
            </a:r>
            <a:endParaRPr lang="en-US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28802" y="5117068"/>
            <a:ext cx="2004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Asterocampa</a:t>
            </a:r>
            <a:r>
              <a:rPr lang="en-US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celtis</a:t>
            </a:r>
            <a:endParaRPr lang="en-US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71" name="Picture 23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3"/>
          <a:stretch/>
        </p:blipFill>
        <p:spPr bwMode="auto">
          <a:xfrm>
            <a:off x="3" y="3581402"/>
            <a:ext cx="1828799" cy="1600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-67720" y="3505200"/>
            <a:ext cx="1972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Celastrina</a:t>
            </a:r>
            <a:r>
              <a:rPr lang="en-US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neglecta</a:t>
            </a:r>
            <a:endParaRPr lang="en-US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2" y="651338"/>
            <a:ext cx="8543675" cy="52160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98" name="Picture 2" descr="Recording butterflies - Butterfly survey.Photo: Katie Cruickshanks, Butterfly Conservation.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981200"/>
            <a:ext cx="2324100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562602" y="3733800"/>
            <a:ext cx="33425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Fixed transect monitoring</a:t>
            </a:r>
          </a:p>
          <a:p>
            <a:pPr algn="ctr"/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March-October</a:t>
            </a:r>
          </a:p>
          <a:p>
            <a:pPr algn="ctr"/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 species | 83 sites | 13 years</a:t>
            </a:r>
          </a:p>
        </p:txBody>
      </p:sp>
      <p:pic>
        <p:nvPicPr>
          <p:cNvPr id="4100" name="Picture 4" descr="http://www.ohiolepidopterists.org/logo_med_transp.gif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2" y="914402"/>
            <a:ext cx="1960351" cy="196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150" y="3062831"/>
            <a:ext cx="17272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54950"/>
            <a:ext cx="1371600" cy="177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https://encrypted-tbn0.gstatic.com/images?q=tbn:ANd9GcRO6egcIMNAiUQXX2T7w5NslpvvW8dddy4yEZAzej2VxIkorY8LFQ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2" y="4358231"/>
            <a:ext cx="1559825" cy="143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6"/>
          <a:stretch/>
        </p:blipFill>
        <p:spPr bwMode="auto">
          <a:xfrm>
            <a:off x="1940827" y="4323578"/>
            <a:ext cx="1462133" cy="1448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456" y="3696939"/>
            <a:ext cx="1437732" cy="143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827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3" t="32664" r="12033" b="32668"/>
          <a:stretch/>
        </p:blipFill>
        <p:spPr>
          <a:xfrm>
            <a:off x="130122" y="152400"/>
            <a:ext cx="6499278" cy="40233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39" r="16104" b="9285"/>
          <a:stretch/>
        </p:blipFill>
        <p:spPr>
          <a:xfrm>
            <a:off x="4953000" y="3633774"/>
            <a:ext cx="4064330" cy="31331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58000" y="3276600"/>
            <a:ext cx="2159330" cy="342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" y="4309410"/>
            <a:ext cx="57753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6 °C range of mean and maximum temperatures</a:t>
            </a:r>
          </a:p>
          <a:p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Mimics IPCC climate change projections</a:t>
            </a:r>
          </a:p>
          <a:p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29200" y="3657600"/>
            <a:ext cx="1752600" cy="4048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5" t="26039" r="62771" b="65358"/>
          <a:stretch/>
        </p:blipFill>
        <p:spPr>
          <a:xfrm>
            <a:off x="5638802" y="3657402"/>
            <a:ext cx="747215" cy="4167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53000" y="3429000"/>
            <a:ext cx="23134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Geographic warming</a:t>
            </a:r>
          </a:p>
        </p:txBody>
      </p:sp>
    </p:spTree>
    <p:extLst>
      <p:ext uri="{BB962C8B-B14F-4D97-AF65-F5344CB8AC3E}">
        <p14:creationId xmlns:p14="http://schemas.microsoft.com/office/powerpoint/2010/main" val="268082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9" t="32667" r="12038" b="32667"/>
          <a:stretch/>
        </p:blipFill>
        <p:spPr>
          <a:xfrm>
            <a:off x="130126" y="152400"/>
            <a:ext cx="6499274" cy="40233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39" r="16104" b="9285"/>
          <a:stretch/>
        </p:blipFill>
        <p:spPr>
          <a:xfrm>
            <a:off x="4953000" y="3633774"/>
            <a:ext cx="4064330" cy="31331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7804" y="4191000"/>
            <a:ext cx="5304796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Impervious surfaces – roads, sidewalks, buildings</a:t>
            </a:r>
          </a:p>
          <a:p>
            <a:endParaRPr lang="en-US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Proxy for urbanization effects</a:t>
            </a:r>
          </a:p>
          <a:p>
            <a:endParaRPr lang="en-US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Impervious surface explains 90% of the variance in </a:t>
            </a:r>
            <a:r>
              <a:rPr lang="en-US" sz="16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urban 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surface 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temperature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in the Northeastern US; uncorrelated with geographic temp.</a:t>
            </a:r>
          </a:p>
          <a:p>
            <a:endParaRPr lang="en-US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Urban temperatures and non-thermal aspects of urbanization largely unknown</a:t>
            </a:r>
          </a:p>
          <a:p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29200" y="3657600"/>
            <a:ext cx="1752600" cy="4048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5" t="26039" r="62771" b="65358"/>
          <a:stretch/>
        </p:blipFill>
        <p:spPr>
          <a:xfrm>
            <a:off x="5638802" y="3657402"/>
            <a:ext cx="747215" cy="4167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53000" y="3429000"/>
            <a:ext cx="23134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Geographic warming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83108" y="3429000"/>
            <a:ext cx="147989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Urbanization</a:t>
            </a:r>
          </a:p>
        </p:txBody>
      </p:sp>
    </p:spTree>
    <p:extLst>
      <p:ext uri="{BB962C8B-B14F-4D97-AF65-F5344CB8AC3E}">
        <p14:creationId xmlns:p14="http://schemas.microsoft.com/office/powerpoint/2010/main" val="232946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57804" y="4191000"/>
            <a:ext cx="53047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Impervious surfaces – roads, sidewalks, buildings</a:t>
            </a:r>
          </a:p>
          <a:p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Proxy for urbanization effects</a:t>
            </a:r>
          </a:p>
          <a:p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Impervious surface explains 90% of the variance in surface </a:t>
            </a:r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temperature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in the Northeastern US</a:t>
            </a:r>
          </a:p>
          <a:p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Urban temperatures and non-thermal aspects of urbanization largely unknown</a:t>
            </a:r>
          </a:p>
          <a:p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9" t="32667" r="12038" b="32667"/>
          <a:stretch/>
        </p:blipFill>
        <p:spPr>
          <a:xfrm>
            <a:off x="130126" y="152400"/>
            <a:ext cx="6499274" cy="40233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39" r="16104" b="9285"/>
          <a:stretch/>
        </p:blipFill>
        <p:spPr>
          <a:xfrm>
            <a:off x="4953000" y="3633774"/>
            <a:ext cx="4064330" cy="313318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7200" y="381000"/>
            <a:ext cx="8153400" cy="6248400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647699"/>
            <a:ext cx="38100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V="1">
            <a:off x="5105400" y="647699"/>
            <a:ext cx="0" cy="2514600"/>
          </a:xfrm>
          <a:prstGeom prst="straightConnector1">
            <a:avLst/>
          </a:prstGeom>
          <a:ln w="177800">
            <a:gradFill>
              <a:gsLst>
                <a:gs pos="0">
                  <a:srgbClr val="FF0000"/>
                </a:gs>
                <a:gs pos="50000">
                  <a:schemeClr val="accent6">
                    <a:lumMod val="75000"/>
                  </a:schemeClr>
                </a:gs>
                <a:gs pos="100000">
                  <a:srgbClr val="FFFF00"/>
                </a:gs>
              </a:gsLst>
              <a:lin ang="5400000" scaled="0"/>
            </a:gra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124202" y="2792967"/>
            <a:ext cx="1797287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+5-8 °C surface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92114" y="621268"/>
            <a:ext cx="129715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+1-3 °C air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9603" y="1447800"/>
            <a:ext cx="3809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What temperature changes are urban butterflies experiencing?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2" y="3810002"/>
            <a:ext cx="2147477" cy="2664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57076" y="4189274"/>
            <a:ext cx="58535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Immature developmental stages (eggs, larvae, pupae)   </a:t>
            </a:r>
          </a:p>
          <a:p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dependent on host plants</a:t>
            </a:r>
          </a:p>
          <a:p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experience warmer surface temperatures</a:t>
            </a:r>
          </a:p>
          <a:p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Cumulative effects throughout ontogeny influence adult emergence/flight</a:t>
            </a:r>
          </a:p>
        </p:txBody>
      </p:sp>
    </p:spTree>
    <p:extLst>
      <p:ext uri="{BB962C8B-B14F-4D97-AF65-F5344CB8AC3E}">
        <p14:creationId xmlns:p14="http://schemas.microsoft.com/office/powerpoint/2010/main" val="227423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0" t="32667" r="12040" b="32667"/>
          <a:stretch/>
        </p:blipFill>
        <p:spPr>
          <a:xfrm>
            <a:off x="130126" y="152400"/>
            <a:ext cx="6499274" cy="40233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39" r="16104" b="9285"/>
          <a:stretch/>
        </p:blipFill>
        <p:spPr>
          <a:xfrm>
            <a:off x="4953000" y="3633774"/>
            <a:ext cx="4064330" cy="31331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4419600"/>
            <a:ext cx="441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83 sites covering range of geographic warming and urbanization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5029200" y="3657600"/>
            <a:ext cx="1752600" cy="4048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5" t="26039" r="62771" b="65358"/>
          <a:stretch/>
        </p:blipFill>
        <p:spPr>
          <a:xfrm>
            <a:off x="5638802" y="3657402"/>
            <a:ext cx="747215" cy="4167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53000" y="3429000"/>
            <a:ext cx="23134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Geographic warming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83108" y="3429000"/>
            <a:ext cx="147989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Urbanization</a:t>
            </a:r>
          </a:p>
        </p:txBody>
      </p:sp>
    </p:spTree>
    <p:extLst>
      <p:ext uri="{BB962C8B-B14F-4D97-AF65-F5344CB8AC3E}">
        <p14:creationId xmlns:p14="http://schemas.microsoft.com/office/powerpoint/2010/main" val="21335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990600"/>
            <a:ext cx="5867400" cy="58674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26670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1" t="32667" r="20756" b="32667"/>
          <a:stretch/>
        </p:blipFill>
        <p:spPr>
          <a:xfrm>
            <a:off x="304800" y="3426562"/>
            <a:ext cx="2667000" cy="216819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62200" y="3733800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1600" y="152402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 species  |  83 sites  |  13 years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00600" y="838200"/>
            <a:ext cx="3406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Cupido</a:t>
            </a:r>
            <a:r>
              <a:rPr lang="en-US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comyntas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| site 8 | 2008</a:t>
            </a:r>
            <a:endParaRPr lang="en-US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14800" y="1143000"/>
            <a:ext cx="40925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Phenology</a:t>
            </a:r>
          </a:p>
          <a:p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en-US" dirty="0">
                <a:solidFill>
                  <a:srgbClr val="4F81BD">
                    <a:lumMod val="60000"/>
                    <a:lumOff val="40000"/>
                  </a:srgbClr>
                </a:solidFill>
                <a:latin typeface="Arial" pitchFamily="34" charset="0"/>
                <a:cs typeface="Arial" pitchFamily="34" charset="0"/>
              </a:rPr>
              <a:t>Ordinal date first appearance</a:t>
            </a:r>
          </a:p>
          <a:p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en-US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Ordinal date peak appearance</a:t>
            </a:r>
          </a:p>
          <a:p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en-US" dirty="0">
                <a:solidFill>
                  <a:srgbClr val="4F81B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Ordinal date last appearance</a:t>
            </a:r>
          </a:p>
          <a:p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en-US" dirty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Flight breadth (last – first date)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943600" y="4495800"/>
            <a:ext cx="0" cy="495300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8382000" y="4457700"/>
            <a:ext cx="0" cy="495300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239000" y="2857500"/>
            <a:ext cx="0" cy="495300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943600" y="4343400"/>
            <a:ext cx="2438400" cy="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3" idx="7"/>
          </p:cNvCxnSpPr>
          <p:nvPr/>
        </p:nvCxnSpPr>
        <p:spPr>
          <a:xfrm flipV="1">
            <a:off x="2557322" y="1207532"/>
            <a:ext cx="1024078" cy="25597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3" idx="5"/>
          </p:cNvCxnSpPr>
          <p:nvPr/>
        </p:nvCxnSpPr>
        <p:spPr>
          <a:xfrm>
            <a:off x="2557322" y="3928922"/>
            <a:ext cx="1176478" cy="17860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83451" y="1022866"/>
            <a:ext cx="2181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Eastern Tailed-Blue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11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8600"/>
            <a:ext cx="7315200" cy="6400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0" y="381000"/>
            <a:ext cx="6858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38400" y="1009404"/>
            <a:ext cx="3733800" cy="42483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71309" y="6553200"/>
            <a:ext cx="41488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Diamond et al. in revision </a:t>
            </a:r>
            <a:r>
              <a:rPr lang="en-US" sz="16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Glob Change </a:t>
            </a:r>
            <a:r>
              <a:rPr lang="en-US" sz="160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Biol</a:t>
            </a:r>
            <a:endParaRPr lang="en-US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0" y="6094807"/>
            <a:ext cx="260359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7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itchFamily="34" charset="0"/>
                <a:cs typeface="Arial" pitchFamily="34" charset="0"/>
              </a:rPr>
              <a:t>  Urbanization  </a:t>
            </a:r>
          </a:p>
        </p:txBody>
      </p:sp>
    </p:spTree>
    <p:extLst>
      <p:ext uri="{BB962C8B-B14F-4D97-AF65-F5344CB8AC3E}">
        <p14:creationId xmlns:p14="http://schemas.microsoft.com/office/powerpoint/2010/main" val="37538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8600"/>
            <a:ext cx="7315200" cy="6400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0" y="381000"/>
            <a:ext cx="6858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71309" y="6553200"/>
            <a:ext cx="41488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Diamond et al. in revision </a:t>
            </a:r>
            <a:r>
              <a:rPr lang="en-US" sz="16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Glob Change </a:t>
            </a:r>
            <a:r>
              <a:rPr lang="en-US" sz="160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Biol</a:t>
            </a:r>
            <a:endParaRPr lang="en-US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0" y="6094807"/>
            <a:ext cx="260359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7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itchFamily="34" charset="0"/>
                <a:cs typeface="Arial" pitchFamily="34" charset="0"/>
              </a:rPr>
              <a:t>  Urbanization  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666999" y="1981200"/>
            <a:ext cx="0" cy="2438400"/>
          </a:xfrm>
          <a:prstGeom prst="straightConnector1">
            <a:avLst/>
          </a:prstGeom>
          <a:ln w="127000">
            <a:solidFill>
              <a:schemeClr val="bg1">
                <a:alpha val="70000"/>
              </a:schemeClr>
            </a:solidFill>
            <a:tailEnd type="stealt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5257800" y="1981200"/>
            <a:ext cx="0" cy="2438400"/>
          </a:xfrm>
          <a:prstGeom prst="straightConnector1">
            <a:avLst/>
          </a:prstGeom>
          <a:ln w="127000">
            <a:solidFill>
              <a:schemeClr val="bg1">
                <a:alpha val="70000"/>
              </a:schemeClr>
            </a:solidFill>
            <a:tailEnd type="stealt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286000" y="1310476"/>
            <a:ext cx="2438400" cy="584775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Rural butterflies advance with climate warming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10000" y="4495802"/>
            <a:ext cx="2286000" cy="584775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Urban butterflies delay with climate warming</a:t>
            </a:r>
          </a:p>
        </p:txBody>
      </p:sp>
    </p:spTree>
    <p:extLst>
      <p:ext uri="{BB962C8B-B14F-4D97-AF65-F5344CB8AC3E}">
        <p14:creationId xmlns:p14="http://schemas.microsoft.com/office/powerpoint/2010/main" val="326857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7230"/>
            <a:ext cx="9341559" cy="52463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49855" y="50899"/>
            <a:ext cx="6436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B0F0"/>
                </a:solidFill>
              </a:rPr>
              <a:t>Vertebrates are well known…</a:t>
            </a:r>
            <a:endParaRPr lang="en-US" sz="3600" b="1" dirty="0">
              <a:solidFill>
                <a:srgbClr val="00B0F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5911" y="5943600"/>
            <a:ext cx="6749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B0F0"/>
                </a:solidFill>
              </a:rPr>
              <a:t>…but most animals are insects</a:t>
            </a:r>
            <a:endParaRPr lang="en-US" sz="36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771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8600"/>
            <a:ext cx="7315200" cy="6400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0" y="381000"/>
            <a:ext cx="6858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0" y="3124200"/>
            <a:ext cx="7349306" cy="2308324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endParaRPr lang="en-US" sz="2400" b="1" dirty="0">
              <a:solidFill>
                <a:prstClr val="black"/>
              </a:solidFill>
            </a:endParaRPr>
          </a:p>
          <a:p>
            <a:pPr algn="ctr"/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Will the joint impacts of climate warming and urbanization continue to shift phenology earlier? </a:t>
            </a:r>
          </a:p>
          <a:p>
            <a:pPr algn="ctr"/>
            <a:endParaRPr lang="en-US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Effects are non-additive for Ohio butterflies</a:t>
            </a:r>
          </a:p>
          <a:p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71309" y="6553200"/>
            <a:ext cx="41488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Diamond et al. in revision </a:t>
            </a:r>
            <a:r>
              <a:rPr lang="en-US" sz="16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Glob Change </a:t>
            </a:r>
            <a:r>
              <a:rPr lang="en-US" sz="160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Biol</a:t>
            </a:r>
            <a:endParaRPr lang="en-US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0" y="6094807"/>
            <a:ext cx="260359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7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itchFamily="34" charset="0"/>
                <a:cs typeface="Arial" pitchFamily="34" charset="0"/>
              </a:rPr>
              <a:t>  Urbanization  </a:t>
            </a:r>
          </a:p>
        </p:txBody>
      </p:sp>
    </p:spTree>
    <p:extLst>
      <p:ext uri="{BB962C8B-B14F-4D97-AF65-F5344CB8AC3E}">
        <p14:creationId xmlns:p14="http://schemas.microsoft.com/office/powerpoint/2010/main" val="398427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5715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" y="2721591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Individual species first appearance responses</a:t>
            </a:r>
          </a:p>
        </p:txBody>
      </p:sp>
    </p:spTree>
    <p:extLst>
      <p:ext uri="{BB962C8B-B14F-4D97-AF65-F5344CB8AC3E}">
        <p14:creationId xmlns:p14="http://schemas.microsoft.com/office/powerpoint/2010/main" val="76336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6686550" cy="4114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9"/>
          <a:stretch/>
        </p:blipFill>
        <p:spPr>
          <a:xfrm>
            <a:off x="6694717" y="4029354"/>
            <a:ext cx="2403565" cy="1908387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5562600" y="3024613"/>
            <a:ext cx="1097280" cy="0"/>
          </a:xfrm>
          <a:prstGeom prst="line">
            <a:avLst/>
          </a:prstGeom>
          <a:ln w="12700" cap="sq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562600" y="2869165"/>
            <a:ext cx="0" cy="152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562600" y="4453363"/>
            <a:ext cx="1097280" cy="0"/>
          </a:xfrm>
          <a:prstGeom prst="line">
            <a:avLst/>
          </a:prstGeom>
          <a:ln w="12700" cap="sq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5562600" y="4307059"/>
            <a:ext cx="0" cy="152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4"/>
          <a:stretch/>
        </p:blipFill>
        <p:spPr>
          <a:xfrm>
            <a:off x="6694715" y="2140229"/>
            <a:ext cx="2403566" cy="18925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800" y="354303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Using butterfly species’ traits to resolve variation in phenology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6000" y="1219200"/>
            <a:ext cx="44648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Trait-based model selection approach</a:t>
            </a:r>
          </a:p>
        </p:txBody>
      </p:sp>
    </p:spTree>
    <p:extLst>
      <p:ext uri="{BB962C8B-B14F-4D97-AF65-F5344CB8AC3E}">
        <p14:creationId xmlns:p14="http://schemas.microsoft.com/office/powerpoint/2010/main" val="32144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2" y="381000"/>
            <a:ext cx="891381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Butterfly responses to urban and climate warming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396240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4114802"/>
            <a:ext cx="4800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Citizen science for large scale monitoring, </a:t>
            </a:r>
          </a:p>
          <a:p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and promoting conservation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0" t="32667" r="12040" b="32667"/>
          <a:stretch/>
        </p:blipFill>
        <p:spPr>
          <a:xfrm>
            <a:off x="4565951" y="1450430"/>
            <a:ext cx="4289474" cy="265538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724400" y="4114802"/>
            <a:ext cx="441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Effects of urbanization are contingent upon climate warming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2" y="5410202"/>
            <a:ext cx="8153399" cy="461665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lIns="274320" rIns="274320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Non-additive effects of urbanization and climate change</a:t>
            </a:r>
          </a:p>
        </p:txBody>
      </p:sp>
    </p:spTree>
    <p:extLst>
      <p:ext uri="{BB962C8B-B14F-4D97-AF65-F5344CB8AC3E}">
        <p14:creationId xmlns:p14="http://schemas.microsoft.com/office/powerpoint/2010/main" val="191320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075" y="152400"/>
            <a:ext cx="8686800" cy="762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Ant Diversity in Light of Climate Change</a:t>
            </a:r>
            <a:endParaRPr lang="en-US" sz="4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7410" name="Picture 2" descr="C:\Users\Clinton Jenkins\Documents\Ants\Figures\Figure 2 - ant richness - new scale - EqArea.tif"/>
          <p:cNvPicPr>
            <a:picLocks noChangeAspect="1" noChangeArrowheads="1"/>
          </p:cNvPicPr>
          <p:nvPr/>
        </p:nvPicPr>
        <p:blipFill>
          <a:blip r:embed="rId3"/>
          <a:srcRect l="4672" t="7249" r="3505" b="7249"/>
          <a:stretch>
            <a:fillRect/>
          </a:stretch>
        </p:blipFill>
        <p:spPr bwMode="auto">
          <a:xfrm>
            <a:off x="76202" y="1528579"/>
            <a:ext cx="8980487" cy="2696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769435" y="4453354"/>
            <a:ext cx="408856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Generalized Linear Model</a:t>
            </a:r>
          </a:p>
          <a:p>
            <a:pPr marL="274320" lvl="1">
              <a:defRPr/>
            </a:pPr>
            <a:r>
              <a:rPr lang="en-US" b="1" dirty="0">
                <a:solidFill>
                  <a:prstClr val="black"/>
                </a:solidFill>
              </a:rPr>
              <a:t>Climate</a:t>
            </a:r>
            <a:r>
              <a:rPr lang="en-US" dirty="0">
                <a:solidFill>
                  <a:prstClr val="black"/>
                </a:solidFill>
              </a:rPr>
              <a:t>:  temperature, precipitation, aridity</a:t>
            </a:r>
          </a:p>
          <a:p>
            <a:pPr marL="274320" lvl="1">
              <a:defRPr/>
            </a:pPr>
            <a:r>
              <a:rPr lang="en-US" b="1" dirty="0">
                <a:solidFill>
                  <a:prstClr val="black"/>
                </a:solidFill>
              </a:rPr>
              <a:t>Geography</a:t>
            </a:r>
            <a:r>
              <a:rPr lang="en-US" dirty="0">
                <a:solidFill>
                  <a:prstClr val="black"/>
                </a:solidFill>
              </a:rPr>
              <a:t>:  biogeographic region</a:t>
            </a:r>
          </a:p>
          <a:p>
            <a:pPr marL="274320" lvl="1">
              <a:defRPr/>
            </a:pPr>
            <a:r>
              <a:rPr lang="en-US" b="1" dirty="0">
                <a:solidFill>
                  <a:prstClr val="black"/>
                </a:solidFill>
              </a:rPr>
              <a:t>Interactions</a:t>
            </a:r>
            <a:r>
              <a:rPr lang="en-US" dirty="0">
                <a:solidFill>
                  <a:prstClr val="black"/>
                </a:solidFill>
              </a:rPr>
              <a:t>:  region * climate</a:t>
            </a: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4855557" y="6519446"/>
            <a:ext cx="428844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</a:rPr>
              <a:t>Jenkins </a:t>
            </a:r>
            <a:r>
              <a:rPr lang="en-US" sz="1600" i="1" dirty="0">
                <a:solidFill>
                  <a:prstClr val="black"/>
                </a:solidFill>
              </a:rPr>
              <a:t>et al</a:t>
            </a:r>
            <a:r>
              <a:rPr lang="en-US" sz="1600" dirty="0">
                <a:solidFill>
                  <a:prstClr val="black"/>
                </a:solidFill>
              </a:rPr>
              <a:t>. (2011) </a:t>
            </a:r>
            <a:r>
              <a:rPr lang="en-US" sz="1600" i="1" dirty="0">
                <a:solidFill>
                  <a:prstClr val="black"/>
                </a:solidFill>
              </a:rPr>
              <a:t>Diversity and Distributions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60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305800" cy="762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Gaps in our Knowledge</a:t>
            </a:r>
            <a:endParaRPr lang="en-U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8434" name="Picture 7" descr="whittaker_newsampledpoints_future_climate.jpg"/>
          <p:cNvPicPr>
            <a:picLocks noChangeAspect="1"/>
          </p:cNvPicPr>
          <p:nvPr/>
        </p:nvPicPr>
        <p:blipFill>
          <a:blip r:embed="rId3"/>
          <a:srcRect t="3709" r="2667"/>
          <a:stretch>
            <a:fillRect/>
          </a:stretch>
        </p:blipFill>
        <p:spPr bwMode="auto">
          <a:xfrm>
            <a:off x="11115" y="1447802"/>
            <a:ext cx="3265487" cy="2322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1066800" y="3581400"/>
            <a:ext cx="1500188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prstClr val="black"/>
                </a:solidFill>
                <a:latin typeface="Arial" charset="0"/>
              </a:rPr>
              <a:t>Temperature</a:t>
            </a:r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 rot="16200000">
            <a:off x="-565944" y="2232819"/>
            <a:ext cx="1500188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prstClr val="black"/>
                </a:solidFill>
                <a:latin typeface="Arial" charset="0"/>
              </a:rPr>
              <a:t>Precipitation</a:t>
            </a:r>
          </a:p>
        </p:txBody>
      </p:sp>
      <p:pic>
        <p:nvPicPr>
          <p:cNvPr id="20" name="Picture 2" descr="C:\Users\Clinton Jenkins\Documents\Ants\Figures\Figure 1 - localities6.tif"/>
          <p:cNvPicPr>
            <a:picLocks noChangeAspect="1" noChangeArrowheads="1"/>
          </p:cNvPicPr>
          <p:nvPr/>
        </p:nvPicPr>
        <p:blipFill>
          <a:blip r:embed="rId4"/>
          <a:srcRect l="4243" t="6154" r="4243" b="6154"/>
          <a:stretch>
            <a:fillRect/>
          </a:stretch>
        </p:blipFill>
        <p:spPr bwMode="auto">
          <a:xfrm>
            <a:off x="3352802" y="1309395"/>
            <a:ext cx="5733049" cy="2272006"/>
          </a:xfrm>
          <a:prstGeom prst="rect">
            <a:avLst/>
          </a:prstGeom>
          <a:noFill/>
          <a:ln w="31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3064415" y="749301"/>
            <a:ext cx="242201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Lots of ant data</a:t>
            </a:r>
          </a:p>
        </p:txBody>
      </p:sp>
      <p:cxnSp>
        <p:nvCxnSpPr>
          <p:cNvPr id="22" name="Straight Arrow Connector 21"/>
          <p:cNvCxnSpPr>
            <a:stCxn id="21" idx="2"/>
          </p:cNvCxnSpPr>
          <p:nvPr/>
        </p:nvCxnSpPr>
        <p:spPr>
          <a:xfrm flipH="1">
            <a:off x="4114803" y="1210964"/>
            <a:ext cx="160619" cy="69403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096000" y="3502969"/>
            <a:ext cx="242201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Lots of ant data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8077202" y="3127408"/>
            <a:ext cx="612373" cy="45399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172202" y="749302"/>
            <a:ext cx="274161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Not so many data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6400800" y="1211264"/>
            <a:ext cx="914400" cy="99853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4876803" y="1211262"/>
            <a:ext cx="2438399" cy="160814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7315200" y="1211264"/>
            <a:ext cx="0" cy="57546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-946" y="914402"/>
            <a:ext cx="23631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black"/>
                </a:solidFill>
                <a:latin typeface="Arial" charset="0"/>
              </a:rPr>
              <a:t>No-analogue climates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black"/>
                </a:solidFill>
                <a:latin typeface="Arial" charset="0"/>
              </a:rPr>
              <a:t>&amp; new biomes</a:t>
            </a:r>
          </a:p>
        </p:txBody>
      </p:sp>
      <p:cxnSp>
        <p:nvCxnSpPr>
          <p:cNvPr id="18433" name="Straight Arrow Connector 18432"/>
          <p:cNvCxnSpPr/>
          <p:nvPr/>
        </p:nvCxnSpPr>
        <p:spPr>
          <a:xfrm>
            <a:off x="838200" y="1447802"/>
            <a:ext cx="0" cy="338931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1447800" y="4038600"/>
            <a:ext cx="6934200" cy="2650374"/>
            <a:chOff x="1371600" y="4191000"/>
            <a:chExt cx="6934200" cy="2650374"/>
          </a:xfrm>
        </p:grpSpPr>
        <p:grpSp>
          <p:nvGrpSpPr>
            <p:cNvPr id="18435" name="Group 8"/>
            <p:cNvGrpSpPr>
              <a:grpSpLocks/>
            </p:cNvGrpSpPr>
            <p:nvPr/>
          </p:nvGrpSpPr>
          <p:grpSpPr bwMode="auto">
            <a:xfrm>
              <a:off x="1371600" y="4191000"/>
              <a:ext cx="6934200" cy="2579688"/>
              <a:chOff x="1447800" y="4114800"/>
              <a:chExt cx="6781800" cy="2628208"/>
            </a:xfrm>
          </p:grpSpPr>
          <p:pic>
            <p:nvPicPr>
              <p:cNvPr id="18438" name="Picture 2" descr="C:\Users\Clinton Jenkins\Documents\Ants\Figures\Figure 3 - future_climate.tif"/>
              <p:cNvPicPr>
                <a:picLocks noChangeAspect="1" noChangeArrowheads="1"/>
              </p:cNvPicPr>
              <p:nvPr/>
            </p:nvPicPr>
            <p:blipFill>
              <a:blip r:embed="rId5"/>
              <a:srcRect l="4242" t="8197" r="4242" b="6148"/>
              <a:stretch>
                <a:fillRect/>
              </a:stretch>
            </p:blipFill>
            <p:spPr bwMode="auto">
              <a:xfrm>
                <a:off x="1447800" y="4114800"/>
                <a:ext cx="6781800" cy="262820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18439" name="Picture 5"/>
              <p:cNvPicPr>
                <a:picLocks noChangeAspect="1" noChangeArrowheads="1"/>
              </p:cNvPicPr>
              <p:nvPr/>
            </p:nvPicPr>
            <p:blipFill>
              <a:blip r:embed="rId6"/>
              <a:srcRect t="7733"/>
              <a:stretch>
                <a:fillRect/>
              </a:stretch>
            </p:blipFill>
            <p:spPr bwMode="auto">
              <a:xfrm>
                <a:off x="1455357" y="5917888"/>
                <a:ext cx="1752617" cy="7261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8443" name="TextBox 18442"/>
            <p:cNvSpPr txBox="1"/>
            <p:nvPr/>
          </p:nvSpPr>
          <p:spPr>
            <a:xfrm>
              <a:off x="3680010" y="6256599"/>
              <a:ext cx="142539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black"/>
                  </a:solidFill>
                  <a:latin typeface="Arial" charset="0"/>
                </a:rPr>
                <a:t>No-analogue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black"/>
                  </a:solidFill>
                  <a:latin typeface="Arial" charset="0"/>
                </a:rPr>
                <a:t>climates</a:t>
              </a:r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 flipH="1" flipV="1">
              <a:off x="3581401" y="5780091"/>
              <a:ext cx="811304" cy="544509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V="1">
              <a:off x="4392705" y="5638801"/>
              <a:ext cx="445995" cy="685799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1955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3000" y="0"/>
            <a:ext cx="7498080" cy="1143000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Findings</a:t>
            </a:r>
            <a:endParaRPr lang="en-U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9458" name="TextBox 3"/>
          <p:cNvSpPr txBox="1">
            <a:spLocks noChangeArrowheads="1"/>
          </p:cNvSpPr>
          <p:nvPr/>
        </p:nvSpPr>
        <p:spPr bwMode="auto">
          <a:xfrm>
            <a:off x="990600" y="1409702"/>
            <a:ext cx="7086600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ts val="1800"/>
              </a:spcAft>
              <a:buFont typeface="Arial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 Ant diversity generally increases with temperature</a:t>
            </a:r>
          </a:p>
          <a:p>
            <a:pPr fontAlgn="base">
              <a:spcBef>
                <a:spcPct val="0"/>
              </a:spcBef>
              <a:spcAft>
                <a:spcPts val="1800"/>
              </a:spcAft>
              <a:buFont typeface="Arial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 At the highest temperatures diversity is also the most variable, ranging from 1 to 145 species</a:t>
            </a:r>
          </a:p>
          <a:p>
            <a:pPr fontAlgn="base">
              <a:spcBef>
                <a:spcPct val="0"/>
              </a:spcBef>
              <a:spcAft>
                <a:spcPts val="1800"/>
              </a:spcAft>
              <a:buFont typeface="Arial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 Future climates will be more like these hot places, which are also where we know the least</a:t>
            </a:r>
          </a:p>
        </p:txBody>
      </p:sp>
      <p:pic>
        <p:nvPicPr>
          <p:cNvPr id="19459" name="Picture 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7600" y="4953002"/>
            <a:ext cx="1676400" cy="190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597"/>
          <p:cNvPicPr>
            <a:picLocks noChangeAspect="1" noChangeArrowheads="1"/>
          </p:cNvPicPr>
          <p:nvPr/>
        </p:nvPicPr>
        <p:blipFill>
          <a:blip r:embed="rId4"/>
          <a:srcRect r="960"/>
          <a:stretch>
            <a:fillRect/>
          </a:stretch>
        </p:blipFill>
        <p:spPr bwMode="auto">
          <a:xfrm>
            <a:off x="2613027" y="4953000"/>
            <a:ext cx="3165475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45165" y="4953002"/>
            <a:ext cx="1722437" cy="190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4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" y="4953000"/>
            <a:ext cx="261937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586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305800" cy="9906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Generic diversity of ants</a:t>
            </a:r>
            <a:endParaRPr lang="en-US" b="1" dirty="0"/>
          </a:p>
        </p:txBody>
      </p:sp>
      <p:pic>
        <p:nvPicPr>
          <p:cNvPr id="3" name="Picture 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275" y="4694687"/>
            <a:ext cx="2529466" cy="183992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83"/>
          <p:cNvSpPr>
            <a:spLocks noChangeArrowheads="1"/>
          </p:cNvSpPr>
          <p:nvPr/>
        </p:nvSpPr>
        <p:spPr bwMode="auto">
          <a:xfrm>
            <a:off x="3775391" y="6534614"/>
            <a:ext cx="5368609" cy="323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418" tIns="38209" rIns="76418" bIns="38209">
            <a:spAutoFit/>
          </a:bodyPr>
          <a:lstStyle/>
          <a:p>
            <a:pPr defTabSz="366774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Arial" charset="0"/>
              </a:rPr>
              <a:t>http://www.antmacroecology.org/ant_genera/index.html</a:t>
            </a:r>
          </a:p>
        </p:txBody>
      </p:sp>
      <p:pic>
        <p:nvPicPr>
          <p:cNvPr id="9" name="Picture 8" descr="World Distribution 1 Sept 2011.jpg"/>
          <p:cNvPicPr>
            <a:picLocks noChangeAspect="1"/>
          </p:cNvPicPr>
          <p:nvPr/>
        </p:nvPicPr>
        <p:blipFill rotWithShape="1">
          <a:blip r:embed="rId3" cstate="print"/>
          <a:srcRect t="3227" b="7070"/>
          <a:stretch/>
        </p:blipFill>
        <p:spPr>
          <a:xfrm>
            <a:off x="301576" y="1066801"/>
            <a:ext cx="8496731" cy="3494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4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9659" y="4713429"/>
            <a:ext cx="2593650" cy="17228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017589" y="6436292"/>
            <a:ext cx="1757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Benoit Guénard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35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1500"/>
            <a:ext cx="8229600" cy="75309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Missing diversity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261255" y="1353311"/>
            <a:ext cx="8657115" cy="3515571"/>
            <a:chOff x="914400" y="2819400"/>
            <a:chExt cx="6004934" cy="2087372"/>
          </a:xfrm>
        </p:grpSpPr>
        <p:pic>
          <p:nvPicPr>
            <p:cNvPr id="4" name="Picture 3" descr="Map total.jpg"/>
            <p:cNvPicPr>
              <a:picLocks/>
            </p:cNvPicPr>
            <p:nvPr/>
          </p:nvPicPr>
          <p:blipFill rotWithShape="1">
            <a:blip r:embed="rId2" cstate="print"/>
            <a:srcRect l="9662" t="13988" r="6656" b="13016"/>
            <a:stretch/>
          </p:blipFill>
          <p:spPr>
            <a:xfrm>
              <a:off x="914400" y="2819400"/>
              <a:ext cx="6004934" cy="20873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5" name="Group 4"/>
            <p:cNvGrpSpPr/>
            <p:nvPr/>
          </p:nvGrpSpPr>
          <p:grpSpPr>
            <a:xfrm>
              <a:off x="3162808" y="4455588"/>
              <a:ext cx="3059203" cy="421212"/>
              <a:chOff x="3264635" y="5630913"/>
              <a:chExt cx="4301048" cy="935950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3275649" y="6266107"/>
                <a:ext cx="457199" cy="1524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>
                <a:outerShdw blurRad="50800" dist="50800" dir="5400000" algn="ctr" rotWithShape="0">
                  <a:srgbClr val="000000">
                    <a:alpha val="3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TextBox 5"/>
              <p:cNvSpPr txBox="1"/>
              <p:nvPr/>
            </p:nvSpPr>
            <p:spPr>
              <a:xfrm>
                <a:off x="3744981" y="6157898"/>
                <a:ext cx="3048000" cy="408965"/>
              </a:xfrm>
              <a:prstGeom prst="rect">
                <a:avLst/>
              </a:prstGeom>
              <a:noFill/>
              <a:effectLst>
                <a:outerShdw blurRad="50800" dist="50800" dir="5400000" algn="ctr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050" dirty="0">
                    <a:solidFill>
                      <a:prstClr val="black"/>
                    </a:solidFill>
                  </a:rPr>
                  <a:t>Predicted by both models</a:t>
                </a: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3264636" y="5776125"/>
                <a:ext cx="457199" cy="1524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50800" dist="50800" dir="5400000" algn="ctr" rotWithShape="0">
                  <a:srgbClr val="000000">
                    <a:alpha val="3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TextBox 7"/>
              <p:cNvSpPr txBox="1"/>
              <p:nvPr/>
            </p:nvSpPr>
            <p:spPr>
              <a:xfrm>
                <a:off x="3744666" y="5630913"/>
                <a:ext cx="3048000" cy="408965"/>
              </a:xfrm>
              <a:prstGeom prst="rect">
                <a:avLst/>
              </a:prstGeom>
              <a:noFill/>
              <a:effectLst>
                <a:outerShdw blurRad="50800" dist="50800" dir="5400000" algn="ctr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050" dirty="0">
                    <a:solidFill>
                      <a:prstClr val="black"/>
                    </a:solidFill>
                  </a:rPr>
                  <a:t>Predicted by the expert model</a:t>
                </a:r>
              </a:p>
            </p:txBody>
          </p:sp>
          <p:sp>
            <p:nvSpPr>
              <p:cNvPr id="10" name="TextBox 8"/>
              <p:cNvSpPr txBox="1"/>
              <p:nvPr/>
            </p:nvSpPr>
            <p:spPr>
              <a:xfrm>
                <a:off x="3744665" y="5892565"/>
                <a:ext cx="3821018" cy="408965"/>
              </a:xfrm>
              <a:prstGeom prst="rect">
                <a:avLst/>
              </a:prstGeom>
              <a:noFill/>
              <a:effectLst>
                <a:outerShdw blurRad="50800" dist="50800" dir="5400000" algn="ctr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050" dirty="0">
                    <a:solidFill>
                      <a:prstClr val="black"/>
                    </a:solidFill>
                  </a:rPr>
                  <a:t>Predicted by the environmental model</a:t>
                </a: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3264635" y="6015741"/>
                <a:ext cx="457199" cy="152400"/>
              </a:xfrm>
              <a:prstGeom prst="rect">
                <a:avLst/>
              </a:prstGeom>
              <a:solidFill>
                <a:srgbClr val="CCCC00"/>
              </a:solidFill>
              <a:ln>
                <a:solidFill>
                  <a:srgbClr val="CCCC00"/>
                </a:solidFill>
              </a:ln>
              <a:effectLst>
                <a:outerShdw blurRad="50800" dist="50800" dir="5400000" algn="ctr" rotWithShape="0">
                  <a:srgbClr val="000000">
                    <a:alpha val="3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3" name="TextBox 12"/>
          <p:cNvSpPr txBox="1"/>
          <p:nvPr/>
        </p:nvSpPr>
        <p:spPr>
          <a:xfrm>
            <a:off x="913415" y="4950537"/>
            <a:ext cx="74318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  <a:latin typeface="Arial" charset="0"/>
              </a:rPr>
              <a:t>Model of generic diversity based on better sampled regions</a:t>
            </a:r>
          </a:p>
        </p:txBody>
      </p:sp>
    </p:spTree>
    <p:extLst>
      <p:ext uri="{BB962C8B-B14F-4D97-AF65-F5344CB8AC3E}">
        <p14:creationId xmlns:p14="http://schemas.microsoft.com/office/powerpoint/2010/main" val="72927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352" y="1338996"/>
            <a:ext cx="4698648" cy="49377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8226"/>
            <a:ext cx="4346369" cy="49985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88759" y="369657"/>
            <a:ext cx="20714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1"/>
                </a:solidFill>
              </a:rPr>
              <a:t>Empirical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95837" y="123436"/>
            <a:ext cx="343433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1"/>
                </a:solidFill>
              </a:rPr>
              <a:t>Predicted </a:t>
            </a:r>
          </a:p>
          <a:p>
            <a:pPr algn="ctr"/>
            <a:r>
              <a:rPr lang="en-US" sz="3200" b="1" dirty="0" smtClean="0">
                <a:solidFill>
                  <a:schemeClr val="accent1"/>
                </a:solidFill>
              </a:rPr>
              <a:t>from Vertebrates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45049" y="6486243"/>
            <a:ext cx="4598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Jenkins et al. (in press) </a:t>
            </a:r>
            <a:r>
              <a:rPr lang="en-US" sz="1600" i="1" dirty="0" smtClean="0"/>
              <a:t>Diversity and Distributions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31431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" r="9483"/>
          <a:stretch/>
        </p:blipFill>
        <p:spPr>
          <a:xfrm>
            <a:off x="0" y="2"/>
            <a:ext cx="9144000" cy="6893041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" y="76200"/>
            <a:ext cx="9144001" cy="1447800"/>
          </a:xfrm>
          <a:prstGeom prst="rect">
            <a:avLst/>
          </a:prstGeom>
          <a:solidFill>
            <a:schemeClr val="tx1">
              <a:alpha val="50000"/>
            </a:schemeClr>
          </a:solidFill>
          <a:effectLst/>
        </p:spPr>
        <p:txBody>
          <a:bodyPr anchor="ctr" anchorCtr="1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8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Butterfly responses to urbanization and climate change </a:t>
            </a:r>
          </a:p>
          <a:p>
            <a:r>
              <a:rPr lang="en-US" sz="2000" dirty="0">
                <a:solidFill>
                  <a:prstClr val="white"/>
                </a:solidFill>
                <a:latin typeface="Arial" pitchFamily="34" charset="0"/>
                <a:ea typeface="+mn-ea"/>
                <a:cs typeface="Arial" pitchFamily="34" charset="0"/>
              </a:rPr>
              <a:t>Citizen science observation-based approach</a:t>
            </a:r>
            <a:r>
              <a:rPr lang="en-US" sz="4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4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</a:br>
            <a:endParaRPr lang="en-US" sz="4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86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740</Words>
  <Application>Microsoft Office PowerPoint</Application>
  <PresentationFormat>On-screen Show (4:3)</PresentationFormat>
  <Paragraphs>150</Paragraphs>
  <Slides>23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Arial</vt:lpstr>
      <vt:lpstr>Calibri</vt:lpstr>
      <vt:lpstr>Constantia</vt:lpstr>
      <vt:lpstr>Wingdings 2</vt:lpstr>
      <vt:lpstr>Flow</vt:lpstr>
      <vt:lpstr>8_Office Theme</vt:lpstr>
      <vt:lpstr>5_Office Theme</vt:lpstr>
      <vt:lpstr>2_Office Theme</vt:lpstr>
      <vt:lpstr>3_Office Theme</vt:lpstr>
      <vt:lpstr>Understanding Ant and Butterfly Diversity  in a Changing World</vt:lpstr>
      <vt:lpstr>PowerPoint Presentation</vt:lpstr>
      <vt:lpstr>Ant Diversity in Light of Climate Change</vt:lpstr>
      <vt:lpstr>Gaps in our Knowledge</vt:lpstr>
      <vt:lpstr>Findings</vt:lpstr>
      <vt:lpstr>Generic diversity of ants</vt:lpstr>
      <vt:lpstr>Missing diversity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Ant and Butterfly Diversity in a Changing World</dc:title>
  <dc:creator>Clinton N. Jenkins</dc:creator>
  <cp:lastModifiedBy>Clinton N. Jenkins</cp:lastModifiedBy>
  <cp:revision>39</cp:revision>
  <dcterms:created xsi:type="dcterms:W3CDTF">2013-04-19T21:17:46Z</dcterms:created>
  <dcterms:modified xsi:type="dcterms:W3CDTF">2013-04-25T05:10:06Z</dcterms:modified>
</cp:coreProperties>
</file>